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71" r:id="rId5"/>
    <p:sldId id="272" r:id="rId6"/>
    <p:sldId id="273" r:id="rId7"/>
    <p:sldId id="268" r:id="rId8"/>
    <p:sldId id="275" r:id="rId9"/>
    <p:sldId id="269" r:id="rId10"/>
    <p:sldId id="260" r:id="rId11"/>
    <p:sldId id="261" r:id="rId12"/>
    <p:sldId id="274" r:id="rId13"/>
    <p:sldId id="287" r:id="rId14"/>
    <p:sldId id="286" r:id="rId15"/>
    <p:sldId id="290" r:id="rId16"/>
    <p:sldId id="288" r:id="rId17"/>
    <p:sldId id="291" r:id="rId18"/>
    <p:sldId id="276" r:id="rId19"/>
    <p:sldId id="277" r:id="rId20"/>
    <p:sldId id="278" r:id="rId21"/>
    <p:sldId id="279" r:id="rId22"/>
    <p:sldId id="280" r:id="rId23"/>
    <p:sldId id="281" r:id="rId24"/>
    <p:sldId id="299" r:id="rId25"/>
    <p:sldId id="300" r:id="rId26"/>
    <p:sldId id="301" r:id="rId27"/>
    <p:sldId id="302" r:id="rId28"/>
    <p:sldId id="282" r:id="rId29"/>
    <p:sldId id="283" r:id="rId30"/>
    <p:sldId id="284" r:id="rId31"/>
    <p:sldId id="28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1" d="100"/>
          <a:sy n="51" d="100"/>
        </p:scale>
        <p:origin x="-135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1A650-A131-46F9-B846-8644DCF722A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63959-AC2D-4359-994D-5DE3B861061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aminul@ru.ac.bd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Course: STAT-2111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Theory of Statistics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Md. 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Aminul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oque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PhD</a:t>
            </a:r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HP: 01715361973</a:t>
            </a:r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aminul@ru.ac.bd</a:t>
            </a:r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mdaminulh@gmail.com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Applications </a:t>
            </a:r>
            <a:r>
              <a:rPr lang="en-US" dirty="0"/>
              <a:t>o</a:t>
            </a:r>
            <a:r>
              <a:rPr lang="en-US" dirty="0" smtClean="0"/>
              <a:t>f Chi-Square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8839200" cy="56388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 of Chi-square distribution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8458200" cy="54102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88"/>
            <a:ext cx="8229600" cy="1143000"/>
          </a:xfrm>
        </p:spPr>
        <p:txBody>
          <a:bodyPr/>
          <a:lstStyle/>
          <a:p>
            <a:r>
              <a:rPr lang="en-US" dirty="0" smtClean="0"/>
              <a:t>Additive Properties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8200"/>
            <a:ext cx="8534399" cy="58674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"/>
            <a:ext cx="8153400" cy="597376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800"/>
            <a:ext cx="7467600" cy="58213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05001" y="-533400"/>
            <a:ext cx="5410200" cy="80010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7239000" cy="56388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7848600" cy="54102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8077200" cy="51054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339142"/>
          </a:xfrm>
        </p:spPr>
      </p:pic>
      <p:sp>
        <p:nvSpPr>
          <p:cNvPr id="5" name="TextBox 4"/>
          <p:cNvSpPr txBox="1"/>
          <p:nvPr/>
        </p:nvSpPr>
        <p:spPr>
          <a:xfrm>
            <a:off x="2362200" y="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200"/>
            <a:ext cx="7620000" cy="54102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67385"/>
            <a:ext cx="7395845" cy="5962015"/>
          </a:xfrm>
        </p:spPr>
      </p:pic>
      <p:sp>
        <p:nvSpPr>
          <p:cNvPr id="3" name="TextBox 2"/>
          <p:cNvSpPr txBox="1"/>
          <p:nvPr/>
        </p:nvSpPr>
        <p:spPr>
          <a:xfrm>
            <a:off x="2514600" y="152400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t-Distribution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1770"/>
            <a:ext cx="7576185" cy="64376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Fisher t-distribution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62204" y="-152402"/>
            <a:ext cx="4343400" cy="769620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Fisher t distribution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8001000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60375"/>
            <a:ext cx="74676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of T </a:t>
            </a:r>
            <a:r>
              <a:rPr lang="en-US" dirty="0" err="1" smtClean="0"/>
              <a:t>ditibution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46225"/>
            <a:ext cx="6477000" cy="435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Constants of t-distribution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543800" cy="55626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8382000" cy="64008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Values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7848600" cy="483076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Chi-square distribution (</a:t>
            </a:r>
            <a:r>
              <a:rPr lang="el-GR" sz="3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χ</a:t>
            </a:r>
            <a:r>
              <a:rPr lang="en-US" sz="30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-distribution)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chi-square (Χ</a:t>
            </a:r>
            <a:r>
              <a:rPr lang="en-US" i="0" baseline="30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distribution is a continuous </a:t>
            </a:r>
            <a:r>
              <a:rPr lang="en-US" i="0" u="none" strike="noStrike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probability distribution</a:t>
            </a:r>
            <a:r>
              <a:rPr lang="en-US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is used in many hypothesis tests. The Chi-square distribution may be defined as the “Sum of the squares of independent normally distributed variables with zero means and unit variances”.</a:t>
            </a:r>
            <a:endParaRPr lang="en-US" i="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square of a standard normal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known as a chi-square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(pronounced as Ki-Sky without S) with 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d.f.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t-distribution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8229600" cy="50292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Chi-Square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if, X ~ N(µ, </a:t>
                </a:r>
                <a:r>
                  <a:rPr lang="el-GR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28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/>
                      </a:rPr>
                      <m:t>z</m:t>
                    </m:r>
                    <m:r>
                      <a:rPr lang="en-US" sz="2800" i="1" smtClean="0">
                        <a:latin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sz="2800" i="1" dirty="0" smtClean="0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/>
                          </a:rPr>
                          <m:t>𝑋</m:t>
                        </m:r>
                        <m:r>
                          <a:rPr lang="en-US" sz="2800" b="0" i="1" dirty="0" smtClean="0">
                            <a:latin typeface="Cambria Math" panose="02040503050406030204"/>
                          </a:rPr>
                          <m:t>−</m:t>
                        </m:r>
                        <m:r>
                          <a:rPr lang="en-US" sz="2800" b="0" i="1" dirty="0" smtClean="0">
                            <a:latin typeface="Cambria Math" panose="02040503050406030204"/>
                            <a:ea typeface="Cambria Math" panose="02040503050406030204"/>
                          </a:rPr>
                          <m:t>𝜇</m:t>
                        </m:r>
                      </m:num>
                      <m:den>
                        <m:r>
                          <a:rPr lang="en-US" sz="2800" i="1" dirty="0" smtClean="0">
                            <a:latin typeface="Cambria Math" panose="02040503050406030204"/>
                            <a:ea typeface="Cambria Math" panose="02040503050406030204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~ N (0,1)</a:t>
                </a:r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  Z</a:t>
                </a:r>
                <a:r>
                  <a:rPr lang="en-US" sz="28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dirty="0" smtClean="0">
                                <a:latin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sz="2800" b="0" i="1" dirty="0" smtClean="0">
                                <a:latin typeface="Cambria Math" panose="02040503050406030204"/>
                              </a:rPr>
                              <m:t>𝑋</m:t>
                            </m:r>
                            <m:r>
                              <a:rPr lang="en-US" sz="2800" b="0" i="1" dirty="0" smtClean="0">
                                <a:latin typeface="Cambria Math" panose="02040503050406030204"/>
                              </a:rPr>
                              <m:t>−</m:t>
                            </m:r>
                            <m:r>
                              <a:rPr lang="en-US" sz="2800" b="0" i="1" dirty="0" smtClean="0">
                                <a:latin typeface="Cambria Math" panose="02040503050406030204"/>
                                <a:ea typeface="Cambria Math" panose="02040503050406030204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800" b="0" i="1" dirty="0" smtClean="0">
                                <a:latin typeface="Cambria Math" panose="02040503050406030204"/>
                                <a:ea typeface="Cambria Math" panose="02040503050406030204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sz="2800" b="0" i="1" baseline="30000" dirty="0" smtClean="0">
                        <a:latin typeface="Cambria Math" panose="02040503050406030204"/>
                      </a:rPr>
                      <m:t>2</m:t>
                    </m:r>
                  </m:oMath>
                </a14:m>
                <a:r>
                  <a:rPr lang="en-US" sz="28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a chi-square </a:t>
                </a:r>
                <a:r>
                  <a:rPr lang="en-US" sz="2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variate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1 </a:t>
                </a:r>
                <a:r>
                  <a:rPr lang="en-US" sz="2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d.f.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3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3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general if Xi (i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1, 2, …, n) are n independent normal </a:t>
                </a:r>
                <a:r>
                  <a:rPr lang="en-US" sz="3000" baseline="30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variates</a:t>
                </a:r>
                <a:r>
                  <a:rPr lang="en-US" sz="3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means µ</a:t>
                </a:r>
                <a:r>
                  <a:rPr lang="en-US" sz="3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 variances </a:t>
                </a:r>
                <a:r>
                  <a:rPr lang="el-GR" sz="3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3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 (i = 1, 2, …, n), then</a:t>
                </a:r>
                <a:endParaRPr lang="en-US" sz="30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3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3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800" i="1">
                            <a:solidFill>
                              <a:prstClr val="black"/>
                            </a:solidFill>
                            <a:latin typeface="Cambria Math" panose="02040503050406030204"/>
                          </a:rPr>
                          <m:t>χ</m:t>
                        </m:r>
                      </m:e>
                      <m:sup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solidFill>
                          <a:prstClr val="black"/>
                        </a:solidFill>
                        <a:latin typeface="Cambria Math" panose="02040503050406030204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/>
                          </a:rPr>
                          <m:t>=</m:t>
                        </m:r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/>
                                  </a:rPr>
                                  <m:t>𝑋𝑖</m:t>
                                </m:r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𝜇</m:t>
                                </m:r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𝜎</m:t>
                                </m:r>
                              </m:den>
                            </m:f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prstClr val="black"/>
                                </a:solidFill>
                                <a:latin typeface="Cambria Math" panose="02040503050406030204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dirty="0" smtClean="0">
                    <a:solidFill>
                      <a:prstClr val="black"/>
                    </a:solidFill>
                  </a:rPr>
                  <a:t>    </a:t>
                </a:r>
                <a:r>
                  <a:rPr lang="en-US" sz="3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 a chi-square </a:t>
                </a:r>
                <a:r>
                  <a:rPr lang="en-US" sz="3000" baseline="30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variate</a:t>
                </a:r>
                <a:r>
                  <a:rPr lang="en-US" sz="3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n </a:t>
                </a:r>
                <a:r>
                  <a:rPr lang="en-US" sz="3000" baseline="30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d.f.</a:t>
                </a:r>
                <a:r>
                  <a:rPr lang="en-US" sz="3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3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954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smtClean="0">
                <a:solidFill>
                  <a:srgbClr val="0D405F"/>
                </a:solidFill>
                <a:effectLst/>
                <a:latin typeface="Inter"/>
              </a:rPr>
              <a:t>The shape of a chi-square distribution is determined by the parameter </a:t>
            </a:r>
            <a:r>
              <a:rPr lang="en-US" b="0" i="1" dirty="0" smtClean="0">
                <a:solidFill>
                  <a:srgbClr val="0D405F"/>
                </a:solidFill>
                <a:effectLst/>
                <a:latin typeface="Inter"/>
              </a:rPr>
              <a:t>k. </a:t>
            </a:r>
            <a:r>
              <a:rPr lang="en-US" b="0" i="0" dirty="0" smtClean="0">
                <a:solidFill>
                  <a:srgbClr val="0D405F"/>
                </a:solidFill>
                <a:effectLst/>
                <a:latin typeface="Inter"/>
              </a:rPr>
              <a:t>The graph below shows examples of chi-square distributions with different values of </a:t>
            </a:r>
            <a:r>
              <a:rPr lang="en-US" b="0" i="1" dirty="0" smtClean="0">
                <a:solidFill>
                  <a:srgbClr val="0D405F"/>
                </a:solidFill>
                <a:effectLst/>
                <a:latin typeface="Inter"/>
              </a:rPr>
              <a:t>k</a:t>
            </a:r>
            <a:r>
              <a:rPr lang="en-US" b="0" i="0" dirty="0" smtClean="0">
                <a:solidFill>
                  <a:srgbClr val="0D405F"/>
                </a:solidFill>
                <a:effectLst/>
                <a:latin typeface="Inter"/>
              </a:rPr>
              <a:t>.</a:t>
            </a:r>
            <a:endParaRPr lang="en-US" b="0" i="0" dirty="0" smtClean="0">
              <a:solidFill>
                <a:srgbClr val="0D405F"/>
              </a:solidFill>
              <a:effectLst/>
              <a:latin typeface="Inter"/>
            </a:endParaRP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400800"/>
          </a:xfrm>
        </p:spPr>
      </p:pic>
      <p:sp>
        <p:nvSpPr>
          <p:cNvPr id="5" name="TextBox 4"/>
          <p:cNvSpPr txBox="1"/>
          <p:nvPr/>
        </p:nvSpPr>
        <p:spPr>
          <a:xfrm>
            <a:off x="2590800" y="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Chi-Square Distribution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81000"/>
            <a:ext cx="7734300" cy="5626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WPS Presentation</Application>
  <PresentationFormat>On-screen Show (4:3)</PresentationFormat>
  <Paragraphs>51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SimSun</vt:lpstr>
      <vt:lpstr>Wingdings</vt:lpstr>
      <vt:lpstr>Times New Roman</vt:lpstr>
      <vt:lpstr>Cambria Math</vt:lpstr>
      <vt:lpstr>Inter</vt:lpstr>
      <vt:lpstr>Akhand Bengali</vt:lpstr>
      <vt:lpstr>Microsoft YaHei</vt:lpstr>
      <vt:lpstr>Arial Unicode MS</vt:lpstr>
      <vt:lpstr>Calibri</vt:lpstr>
      <vt:lpstr>Office Theme</vt:lpstr>
      <vt:lpstr>CSE Course: STAT-2111 Course title: Theory of Statistics</vt:lpstr>
      <vt:lpstr>PowerPoint 演示文稿</vt:lpstr>
      <vt:lpstr>Chi-square distribution (χ2-distribution)</vt:lpstr>
      <vt:lpstr>Chi-Square Distribution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Applications of Chi-Square Distribution</vt:lpstr>
      <vt:lpstr>Mode of Chi-square distribution</vt:lpstr>
      <vt:lpstr>Additive Properties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Fisher t-distribution</vt:lpstr>
      <vt:lpstr>Fisher t distribution</vt:lpstr>
      <vt:lpstr>PowerPoint 演示文稿</vt:lpstr>
      <vt:lpstr>Graph of T ditibution</vt:lpstr>
      <vt:lpstr>Constants of t-distribution</vt:lpstr>
      <vt:lpstr>PowerPoint 演示文稿</vt:lpstr>
      <vt:lpstr>Critical Values</vt:lpstr>
      <vt:lpstr>Applications of t-distribution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</dc:creator>
  <cp:lastModifiedBy>Lenovo</cp:lastModifiedBy>
  <cp:revision>14</cp:revision>
  <dcterms:created xsi:type="dcterms:W3CDTF">2023-03-27T19:36:00Z</dcterms:created>
  <dcterms:modified xsi:type="dcterms:W3CDTF">2024-06-04T13:20:42Z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66CFA10AC0A74BDF9132C37A00DF2499_12</vt:lpwstr>
  </property>
  <property fmtid="{D5CDD505-2E9C-101B-9397-08002B2CF9AE}" pid="3" name="KSOProductBuildVer">
    <vt:lpwstr>1033-12.2.0.17119</vt:lpwstr>
  </property>
</Properties>
</file>